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00" r:id="rId1"/>
  </p:sldMasterIdLst>
  <p:notesMasterIdLst>
    <p:notesMasterId r:id="rId16"/>
  </p:notesMasterIdLst>
  <p:sldIdLst>
    <p:sldId id="256" r:id="rId2"/>
    <p:sldId id="257" r:id="rId3"/>
    <p:sldId id="258" r:id="rId4"/>
    <p:sldId id="269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70"/>
    <p:restoredTop sz="94717"/>
  </p:normalViewPr>
  <p:slideViewPr>
    <p:cSldViewPr snapToGrid="0" snapToObjects="1">
      <p:cViewPr>
        <p:scale>
          <a:sx n="149" d="100"/>
          <a:sy n="149" d="100"/>
        </p:scale>
        <p:origin x="-12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66EC96-7C98-E84D-B511-AAE18B0FE016}" type="datetimeFigureOut">
              <a:rPr lang="ru-RU" smtClean="0"/>
              <a:t>14.09.2022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0F0A31-5311-3F46-879E-BE593855D08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2069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8F2D00-2AEB-D121-4C5B-102E1B25B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E76AAB5-F4A8-E780-B082-1E65047E9F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82B23EB-6906-BDEA-4336-F05AC4B69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D8C17-F932-1F47-AF1A-C851566E89BB}" type="datetime1">
              <a:rPr lang="ru-RU" smtClean="0"/>
              <a:t>14.09.2022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16384B-D768-8C4A-4CD9-D276A3C1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1EC693-41EB-3D84-99E1-0CAB1254D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4453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61A4B8-91E9-62A9-87F8-F14CE0514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4DFF8D0-BB9A-163E-4E3F-FFF8129206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81809BB-C18E-78C2-409F-E4C929485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6AD5F-5B77-CE4B-AA63-C8B8323C1AEC}" type="datetime1">
              <a:rPr lang="ru-RU" smtClean="0"/>
              <a:t>14.09.2022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57FB82-FFC8-084C-EF4C-790596F67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6F070A-DB87-59A7-05E7-E0F9BC81B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905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8D3CD74-7A28-3041-66B6-D342D4F56E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B5169F1-9180-6CEC-68CF-724CD8F344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129FEA3-2B2F-3A51-979A-0A250520E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08E-E58D-0E4A-94D4-7B258EA2B83D}" type="datetime1">
              <a:rPr lang="ru-RU" smtClean="0"/>
              <a:t>14.09.2022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0AC3EA-4E76-D984-6C07-B9EF7BF07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F4AA049-2F7E-E658-E8DE-E7042AB0B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102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6B3A6B-878E-0A12-84BC-68F3847F5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C9B606-1F0C-2AD2-C042-98B0FA61F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4396A0-42CC-E38A-61B1-7DFB1D3EF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CA09B-B3D0-194F-8A06-C3123293AB7C}" type="datetime1">
              <a:rPr lang="ru-RU" smtClean="0"/>
              <a:t>14.09.2022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348971-FAB6-617B-ECAD-C1932F855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E38E8B-DB9F-F2BC-1ACA-C82AB39B9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8301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618E59-C33C-A0DE-A85F-90A41C0DD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2ADC01B-8DB3-9A72-8704-1ED65553A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5AC7550-956A-1C63-A6E1-A1666723D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150A6-475D-EF43-9957-094B65BB8A9E}" type="datetime1">
              <a:rPr lang="ru-RU" smtClean="0"/>
              <a:t>14.09.2022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766849-E0BF-01C1-A7B7-4071648A9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D6DA0B-0775-FC89-DD10-2EC4E5755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2616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9D18AA-61E0-6082-F92D-AD0826577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EB8C4D-FD47-AE55-CE1B-A572FA0A7A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A024305-AAB0-6AFC-BA3F-F701DFC503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B00DCCB-A9A8-C18C-2D4A-DBB739CFF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97D1C-8516-4D4A-B9C7-B5A7DFD1BC72}" type="datetime1">
              <a:rPr lang="ru-RU" smtClean="0"/>
              <a:t>14.09.2022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0E4FC1A-1904-25D8-619A-C197DB9C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940E136-BF17-54E4-F9C5-35E89667F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1060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C0BAB4-35A7-6A51-A2AC-AC55C3FC8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7D39BA6-5725-8F41-1E7D-6263C1A2F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EB0B765-9D56-C91E-DCFF-E917DA1F6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4825D10-015B-CE94-46CE-1D95B972D1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46B918A-CA13-92A1-5A9F-942A659247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A781FA3-AED8-F4C6-531F-11D8B463C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9F04-3652-4A40-A033-79E19B0478CD}" type="datetime1">
              <a:rPr lang="ru-RU" smtClean="0"/>
              <a:t>14.09.2022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53910AD-ADC9-DD00-7EEC-A5F1C04C8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4C3DEB1-4917-1261-A2B8-D544F7AC5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4028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01CFD7-288C-818D-5F47-E1A31FFB0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3466498-D1D5-D8C1-3336-DC3705C6D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4DB8-ABC2-7944-87C1-F9AA41A14857}" type="datetime1">
              <a:rPr lang="ru-RU" smtClean="0"/>
              <a:t>14.09.2022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8981154-66E1-A2EE-21C5-5F9AD22E9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4A27131-76A8-717B-9FFD-D5DA8217D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3017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F8FAFB1-0405-68B5-5348-A08BA0028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6A851-8AE9-984F-91DE-54A3D9A1E4D9}" type="datetime1">
              <a:rPr lang="ru-RU" smtClean="0"/>
              <a:t>14.09.2022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A443978-748B-4324-B4EF-22F18F441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C99D67F-2A79-D2AB-F9DB-393C31E21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6005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7EAFBB-B56C-0E53-5212-0CB02CF45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282AD2-3CB5-68BA-816D-AB06F457D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A0EAAE-538F-F8B0-CFD5-D18A9772F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4749253-899F-AA90-0040-D00628D6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8FD74-4B50-7F4C-B5F8-965D457E2D96}" type="datetime1">
              <a:rPr lang="ru-RU" smtClean="0"/>
              <a:t>14.09.2022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F50E04F-2DA8-D7C9-406B-75FFDA93D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163BCD-EFC4-9AF0-C45A-C38AEE2FF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4898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617A18-15D5-8E2E-EDCA-65CE82926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04E12E1-A707-57DB-47BB-0DAB7AE2DB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B00EB4E-2A01-8636-9155-39E20E0EE5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82CA7FA-4785-25B1-F73B-05778049E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099FF-726A-FA4A-9D90-772B07930679}" type="datetime1">
              <a:rPr lang="ru-RU" smtClean="0"/>
              <a:t>14.09.2022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15D927D-7FAC-3544-BA22-1C8F9CD09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A33B3B5-589C-468D-23E6-022A5A4EE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3413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0F30A6-88AB-19AC-A74D-F04715BC1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EB2476-1B53-E0DB-D2F0-53FC85F71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A6127F-DC41-C5D9-0750-51CB3F610B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C01BB-8E9A-034F-95F9-8B52925CC9F6}" type="datetime1">
              <a:rPr lang="ru-RU" smtClean="0"/>
              <a:t>14.09.2022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D8DE8C-3AD4-4951-11CD-609E06D84C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B119C0-4DEA-4DAB-016F-9C1526709A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D8C69-F713-DC46-8E9A-58A97DF651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6683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65D6C8-70B1-F047-B7AC-F532AF6A3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1513" y="2586609"/>
            <a:ext cx="8330674" cy="1373070"/>
          </a:xfrm>
        </p:spPr>
        <p:txBody>
          <a:bodyPr/>
          <a:lstStyle/>
          <a:p>
            <a:pPr algn="ctr"/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информационной системы для футбольного симулятора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1336314-AD5B-3C40-ADF9-2EA4670342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933" y="5483007"/>
            <a:ext cx="8144134" cy="1117687"/>
          </a:xfrm>
        </p:spPr>
        <p:txBody>
          <a:bodyPr>
            <a:normAutofit/>
          </a:bodyPr>
          <a:lstStyle/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Ковалец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Кирилл Эдуардович ИУ7-63Б</a:t>
            </a:r>
          </a:p>
          <a:p>
            <a:pPr algn="l"/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руководитель: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Романова Татьяна Николаевна</a:t>
            </a:r>
          </a:p>
          <a:p>
            <a:pPr algn="l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6CD8C7-22A3-2D49-8FC0-37E348287689}"/>
              </a:ext>
            </a:extLst>
          </p:cNvPr>
          <p:cNvSpPr txBox="1"/>
          <p:nvPr/>
        </p:nvSpPr>
        <p:spPr>
          <a:xfrm>
            <a:off x="1344514" y="251608"/>
            <a:ext cx="100874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 </a:t>
            </a:r>
          </a:p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Московскии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государственныи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техническии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университет имени Н.Э. Баумана </a:t>
            </a:r>
          </a:p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национальныи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исследовательскии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университет)»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(МГТУ им. Н.Э. Баумана) </a:t>
            </a:r>
            <a:endParaRPr lang="ru-RU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D8376A0-CE45-1944-938C-1D1344DEC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782" y="251608"/>
            <a:ext cx="850732" cy="1001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323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4896C-DBBB-D642-8175-33CA0C4BB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458"/>
            <a:ext cx="10515600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</a:t>
            </a: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приложения </a:t>
            </a:r>
            <a:b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(изменение состава)</a:t>
            </a:r>
            <a:endParaRPr lang="ru-RU" sz="34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74ACF79-FAFD-E2A8-6C59-7A8C3DAC1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65" y="1949821"/>
            <a:ext cx="5696990" cy="366338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386DFD7-C611-949F-6768-BDEE0339F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504" y="1949821"/>
            <a:ext cx="5756631" cy="36836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8C6B69-960F-13BA-E55A-F4B6BE913142}"/>
              </a:ext>
            </a:extLst>
          </p:cNvPr>
          <p:cNvSpPr txBox="1"/>
          <p:nvPr/>
        </p:nvSpPr>
        <p:spPr>
          <a:xfrm>
            <a:off x="1562792" y="5734238"/>
            <a:ext cx="3408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Добавление футболиста в состав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790FEE-BDE3-BFA7-160E-C0827F411D11}"/>
              </a:ext>
            </a:extLst>
          </p:cNvPr>
          <p:cNvSpPr txBox="1"/>
          <p:nvPr/>
        </p:nvSpPr>
        <p:spPr>
          <a:xfrm>
            <a:off x="7739150" y="5734238"/>
            <a:ext cx="3358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Удаление футболиста из состава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68F03A5A-D4DD-4B39-33BB-799ACBD70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5806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4896C-DBBB-D642-8175-33CA0C4BB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458"/>
            <a:ext cx="10515600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</a:t>
            </a: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приложения </a:t>
            </a:r>
            <a:b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(поиск футболистов)</a:t>
            </a:r>
            <a:endParaRPr lang="ru-RU" sz="3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8C6B69-960F-13BA-E55A-F4B6BE913142}"/>
              </a:ext>
            </a:extLst>
          </p:cNvPr>
          <p:cNvSpPr txBox="1"/>
          <p:nvPr/>
        </p:nvSpPr>
        <p:spPr>
          <a:xfrm>
            <a:off x="838200" y="5759208"/>
            <a:ext cx="4686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Поиск футболистов по заданным параметрам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790FEE-BDE3-BFA7-160E-C0827F411D11}"/>
              </a:ext>
            </a:extLst>
          </p:cNvPr>
          <p:cNvSpPr txBox="1"/>
          <p:nvPr/>
        </p:nvSpPr>
        <p:spPr>
          <a:xfrm>
            <a:off x="7134055" y="5759208"/>
            <a:ext cx="3733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Список всех доступных футболистов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03F331-44D2-B2E9-12BD-00E8958DC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65" y="1961804"/>
            <a:ext cx="5676820" cy="368000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3E38249-86B4-CA87-58A2-76962F810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503" y="1961803"/>
            <a:ext cx="5676819" cy="3688321"/>
          </a:xfrm>
          <a:prstGeom prst="rect">
            <a:avLst/>
          </a:prstGeom>
        </p:spPr>
      </p:pic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CE8F80B8-F1E1-6F9D-3466-74B461352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388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F0F8BB-5AAF-5C48-BEE5-45A98F95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23808"/>
            <a:ext cx="10716491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Исследовательская часть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9118D3-6D47-2848-92F0-1D171450E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1257" y="2298498"/>
            <a:ext cx="7296530" cy="1438877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получить список всех футболистов; 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получить список всех тренеров;</a:t>
            </a:r>
            <a:endParaRPr lang="en-US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получить список всех клубов.  </a:t>
            </a:r>
          </a:p>
          <a:p>
            <a:pPr marL="0" indent="0">
              <a:buNone/>
            </a:pP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F4DE00-E66D-14D9-70A5-B22D918E1E7E}"/>
              </a:ext>
            </a:extLst>
          </p:cNvPr>
          <p:cNvSpPr txBox="1"/>
          <p:nvPr/>
        </p:nvSpPr>
        <p:spPr>
          <a:xfrm>
            <a:off x="838198" y="1468168"/>
            <a:ext cx="1071649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 ходе 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нагрузочного тестирования</a:t>
            </a:r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 течение 100 секунд к </a:t>
            </a:r>
            <a:r>
              <a:rPr lang="en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приложению подключалось 10 пользователей, которые отправляли три вида запросов</a:t>
            </a: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A44AD31-49CC-1A43-C07B-9362CDC5C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12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14DB25-75A5-1BF4-EEF0-C08B8A9F30E0}"/>
              </a:ext>
            </a:extLst>
          </p:cNvPr>
          <p:cNvSpPr txBox="1"/>
          <p:nvPr/>
        </p:nvSpPr>
        <p:spPr>
          <a:xfrm>
            <a:off x="984355" y="4247808"/>
            <a:ext cx="1030463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среднее время запроса на получение списка всех футболистов (0.98 секунды) в 3.82 раза больше, чем время получения списка всех клубов и в 4.11 раз больше времени получения списка всех тренеров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3C0E33-8770-E751-1937-0AC3D458EF25}"/>
              </a:ext>
            </a:extLst>
          </p:cNvPr>
          <p:cNvSpPr txBox="1"/>
          <p:nvPr/>
        </p:nvSpPr>
        <p:spPr>
          <a:xfrm>
            <a:off x="838198" y="3727457"/>
            <a:ext cx="62967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 результате эксперимента было установлено, что</a:t>
            </a: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6AA6EC-7548-B936-1E39-AD0586C10332}"/>
              </a:ext>
            </a:extLst>
          </p:cNvPr>
          <p:cNvSpPr txBox="1"/>
          <p:nvPr/>
        </p:nvSpPr>
        <p:spPr>
          <a:xfrm>
            <a:off x="984355" y="5411450"/>
            <a:ext cx="102232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 10 одновременно активных пользователях, время запроса на получение списка всех футболистов увеличилось </a:t>
            </a: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 0.66 </a:t>
            </a:r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секунд до 7 (для клубов и тренеров</a:t>
            </a: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</a:t>
            </a:r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0.14 </a:t>
            </a:r>
            <a:r>
              <a:rPr lang="ru-RU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почти до 2 секунд).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1220543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800CC7-5C16-5747-80B3-8A4714298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868"/>
            <a:ext cx="10515600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4E0D87-CE85-5C44-A659-28FE53F93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489" y="2108006"/>
            <a:ext cx="10874371" cy="2803669"/>
          </a:xfrm>
        </p:spPr>
        <p:txBody>
          <a:bodyPr>
            <a:noAutofit/>
          </a:bodyPr>
          <a:lstStyle/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проанализированы существующие решения;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формализована задача и определен необходимый функционал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рассмотрены модели баз данных и выбрана подходящая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проанализированы существующие СУБД и выбрано нужное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спроектирована и разработана БД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спроектировано и разработано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-приложение. </a:t>
            </a:r>
          </a:p>
          <a:p>
            <a:pPr marL="0" indent="0">
              <a:buNone/>
            </a:pP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CAEAAD-43BD-1AAD-44E4-F7BC9A78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8787" y="6356350"/>
            <a:ext cx="2743200" cy="365125"/>
          </a:xfrm>
        </p:spPr>
        <p:txBody>
          <a:bodyPr/>
          <a:lstStyle/>
          <a:p>
            <a:fld id="{1C6D8C69-F713-DC46-8E9A-58A97DF65169}" type="slidenum">
              <a:rPr lang="ru-RU" smtClean="0"/>
              <a:t>13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F39E2F-E180-4379-386D-49EADF7460A1}"/>
              </a:ext>
            </a:extLst>
          </p:cNvPr>
          <p:cNvSpPr txBox="1"/>
          <p:nvPr/>
        </p:nvSpPr>
        <p:spPr>
          <a:xfrm>
            <a:off x="751642" y="1544431"/>
            <a:ext cx="912814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выполнения курсовой работы были выполнены следующие задачи: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3669F5-F8AF-95D5-21DF-9FE949CDD8E2}"/>
              </a:ext>
            </a:extLst>
          </p:cNvPr>
          <p:cNvSpPr txBox="1"/>
          <p:nvPr/>
        </p:nvSpPr>
        <p:spPr>
          <a:xfrm>
            <a:off x="751642" y="4828919"/>
            <a:ext cx="464101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Поставленная цель была достигнута.</a:t>
            </a:r>
          </a:p>
        </p:txBody>
      </p:sp>
    </p:spTree>
    <p:extLst>
      <p:ext uri="{BB962C8B-B14F-4D97-AF65-F5344CB8AC3E}">
        <p14:creationId xmlns:p14="http://schemas.microsoft.com/office/powerpoint/2010/main" val="4113009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800CC7-5C16-5747-80B3-8A4714298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868"/>
            <a:ext cx="10515600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Направление дальнейшего развития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4E0D87-CE85-5C44-A659-28FE53F93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943" y="2509900"/>
            <a:ext cx="10874371" cy="2803669"/>
          </a:xfrm>
        </p:spPr>
        <p:txBody>
          <a:bodyPr>
            <a:noAutofit/>
          </a:bodyPr>
          <a:lstStyle/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большей информации об игроках (фотографии, кол-во голов, средний рейтинг за игру);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таблицы агентов игроков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возможности пользователям выбирать футбольный стадион для своего состава, для этого будет необходимо добавить таблицу стадионов. </a:t>
            </a:r>
          </a:p>
          <a:p>
            <a:pPr marL="0" indent="0">
              <a:buNone/>
            </a:pP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CAEAAD-43BD-1AAD-44E4-F7BC9A78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8787" y="6356350"/>
            <a:ext cx="2743200" cy="365125"/>
          </a:xfrm>
        </p:spPr>
        <p:txBody>
          <a:bodyPr/>
          <a:lstStyle/>
          <a:p>
            <a:fld id="{1C6D8C69-F713-DC46-8E9A-58A97DF65169}" type="slidenum">
              <a:rPr lang="ru-RU" smtClean="0"/>
              <a:t>14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F39E2F-E180-4379-386D-49EADF7460A1}"/>
              </a:ext>
            </a:extLst>
          </p:cNvPr>
          <p:cNvSpPr txBox="1"/>
          <p:nvPr/>
        </p:nvSpPr>
        <p:spPr>
          <a:xfrm>
            <a:off x="734550" y="1971721"/>
            <a:ext cx="777328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дальнейшего развития возможны следующие варианты:</a:t>
            </a:r>
          </a:p>
        </p:txBody>
      </p:sp>
    </p:spTree>
    <p:extLst>
      <p:ext uri="{BB962C8B-B14F-4D97-AF65-F5344CB8AC3E}">
        <p14:creationId xmlns:p14="http://schemas.microsoft.com/office/powerpoint/2010/main" val="1556427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800CC7-5C16-5747-80B3-8A4714298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580"/>
            <a:ext cx="10515600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4E0D87-CE85-5C44-A659-28FE53F93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702" y="1872707"/>
            <a:ext cx="10874371" cy="41969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курсовой работы является разработка базы данных для информационной системы футбольного симулятора. </a:t>
            </a:r>
          </a:p>
          <a:p>
            <a:pPr marL="0" indent="0">
              <a:buNone/>
            </a:pP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проанализировать существующие решения;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формализовать задачу и определить необходимый функционал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рассмотреть модели баз данных и выбрать подходящую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проанализировать существующие СУБД и выбрать нужную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спроектировать и разработать БД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спроектировать и разработать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-приложение. </a:t>
            </a:r>
          </a:p>
          <a:p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CAEAAD-43BD-1AAD-44E4-F7BC9A78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7940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F0F8BB-5AAF-5C48-BEE5-45A98F95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808"/>
            <a:ext cx="10515600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существующих решений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9118D3-6D47-2848-92F0-1D171450E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772" y="2001132"/>
            <a:ext cx="5204890" cy="390090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Критерии сравнения: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поиск игроков по заданным параметрам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просмотр текущей цены футболистов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сборка собственного состава футболистов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просмотр рейтинга составов других игроков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наличие информации об игроках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наличие информации о тренерах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наличие информации о клубах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AD5A5EFC-922E-C190-5E44-2B1AC3FE28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825138"/>
              </p:ext>
            </p:extLst>
          </p:nvPr>
        </p:nvGraphicFramePr>
        <p:xfrm>
          <a:off x="5715662" y="2001133"/>
          <a:ext cx="6078450" cy="42247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88720">
                  <a:extLst>
                    <a:ext uri="{9D8B030D-6E8A-4147-A177-3AD203B41FA5}">
                      <a16:colId xmlns:a16="http://schemas.microsoft.com/office/drawing/2014/main" val="3350326789"/>
                    </a:ext>
                  </a:extLst>
                </a:gridCol>
                <a:gridCol w="1014153">
                  <a:extLst>
                    <a:ext uri="{9D8B030D-6E8A-4147-A177-3AD203B41FA5}">
                      <a16:colId xmlns:a16="http://schemas.microsoft.com/office/drawing/2014/main" val="167484412"/>
                    </a:ext>
                  </a:extLst>
                </a:gridCol>
                <a:gridCol w="1047403">
                  <a:extLst>
                    <a:ext uri="{9D8B030D-6E8A-4147-A177-3AD203B41FA5}">
                      <a16:colId xmlns:a16="http://schemas.microsoft.com/office/drawing/2014/main" val="1223082562"/>
                    </a:ext>
                  </a:extLst>
                </a:gridCol>
                <a:gridCol w="1088968">
                  <a:extLst>
                    <a:ext uri="{9D8B030D-6E8A-4147-A177-3AD203B41FA5}">
                      <a16:colId xmlns:a16="http://schemas.microsoft.com/office/drawing/2014/main" val="308499"/>
                    </a:ext>
                  </a:extLst>
                </a:gridCol>
                <a:gridCol w="1739206">
                  <a:extLst>
                    <a:ext uri="{9D8B030D-6E8A-4147-A177-3AD203B41FA5}">
                      <a16:colId xmlns:a16="http://schemas.microsoft.com/office/drawing/2014/main" val="3312434971"/>
                    </a:ext>
                  </a:extLst>
                </a:gridCol>
              </a:tblGrid>
              <a:tr h="6170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Критерий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Futbin</a:t>
                      </a:r>
                      <a:r>
                        <a:rPr lang="en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Futwiz</a:t>
                      </a:r>
                      <a:r>
                        <a:rPr lang="en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Futhead</a:t>
                      </a:r>
                      <a:r>
                        <a:rPr lang="en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FIFA Companion </a:t>
                      </a:r>
                      <a:endParaRPr lang="en" b="1" dirty="0"/>
                    </a:p>
                    <a:p>
                      <a:pPr algn="ctr"/>
                      <a:endParaRPr lang="ru-R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232041"/>
                  </a:ext>
                </a:extLst>
              </a:tr>
              <a:tr h="512102"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263832"/>
                  </a:ext>
                </a:extLst>
              </a:tr>
              <a:tr h="512102"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485344"/>
                  </a:ext>
                </a:extLst>
              </a:tr>
              <a:tr h="512102"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755799"/>
                  </a:ext>
                </a:extLst>
              </a:tr>
              <a:tr h="512102"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32626"/>
                  </a:ext>
                </a:extLst>
              </a:tr>
              <a:tr h="512102"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575860"/>
                  </a:ext>
                </a:extLst>
              </a:tr>
              <a:tr h="512102"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615539"/>
                  </a:ext>
                </a:extLst>
              </a:tr>
              <a:tr h="512102"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6976"/>
                  </a:ext>
                </a:extLst>
              </a:tr>
            </a:tbl>
          </a:graphicData>
        </a:graphic>
      </p:graphicFrame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4DF411-2C6A-0C28-1508-B2876C5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3761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4896C-DBBB-D642-8175-33CA0C4BB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69"/>
            <a:ext cx="10515600" cy="1325563"/>
          </a:xfrm>
        </p:spPr>
        <p:txBody>
          <a:bodyPr>
            <a:normAutofit/>
          </a:bodyPr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ER-</a:t>
            </a:r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в нотации Чена</a:t>
            </a:r>
            <a:endParaRPr lang="ru-RU" sz="3400" b="1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3A26BA5-8980-3757-74C6-D54E737E1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843" y="1260763"/>
            <a:ext cx="9818313" cy="5213264"/>
          </a:xfrm>
          <a:prstGeom prst="rect">
            <a:avLst/>
          </a:prstGeom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C173F490-4F8C-B825-EBD0-AA53167A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6394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4896C-DBBB-D642-8175-33CA0C4BB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69"/>
            <a:ext cx="10515600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Категории пользователя</a:t>
            </a:r>
            <a:endParaRPr lang="ru-RU" sz="34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8548A8-CACF-5240-CCDD-3D6612895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48" y="1681050"/>
            <a:ext cx="5585230" cy="438839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3844300-3E4B-7A97-16B3-7D43FA275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725" y="962616"/>
            <a:ext cx="5456837" cy="210478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E5DFBF0-AF68-CEB4-745B-D9B8F18FE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1100" y="3563519"/>
            <a:ext cx="5371462" cy="2762466"/>
          </a:xfrm>
          <a:prstGeom prst="rect">
            <a:avLst/>
          </a:prstGeom>
        </p:spPr>
      </p:pic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D093023-1C60-A651-95D8-0039F762B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0055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F0F8BB-5AAF-5C48-BEE5-45A98F95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808"/>
            <a:ext cx="10515600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реляционной СУБД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9118D3-6D47-2848-92F0-1D171450E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710" y="2141828"/>
            <a:ext cx="4431806" cy="33772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Критерии сравнения: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бесплатное распространение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наличие подробной документации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наличие высокого уровня оптимизации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опыт работы с данной СУБД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AD5A5EFC-922E-C190-5E44-2B1AC3FE28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293352"/>
              </p:ext>
            </p:extLst>
          </p:nvPr>
        </p:nvGraphicFramePr>
        <p:xfrm>
          <a:off x="5170516" y="2216642"/>
          <a:ext cx="6467302" cy="29628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88720">
                  <a:extLst>
                    <a:ext uri="{9D8B030D-6E8A-4147-A177-3AD203B41FA5}">
                      <a16:colId xmlns:a16="http://schemas.microsoft.com/office/drawing/2014/main" val="3350326789"/>
                    </a:ext>
                  </a:extLst>
                </a:gridCol>
                <a:gridCol w="1172095">
                  <a:extLst>
                    <a:ext uri="{9D8B030D-6E8A-4147-A177-3AD203B41FA5}">
                      <a16:colId xmlns:a16="http://schemas.microsoft.com/office/drawing/2014/main" val="167484412"/>
                    </a:ext>
                  </a:extLst>
                </a:gridCol>
                <a:gridCol w="1247636">
                  <a:extLst>
                    <a:ext uri="{9D8B030D-6E8A-4147-A177-3AD203B41FA5}">
                      <a16:colId xmlns:a16="http://schemas.microsoft.com/office/drawing/2014/main" val="1223082562"/>
                    </a:ext>
                  </a:extLst>
                </a:gridCol>
                <a:gridCol w="1296059">
                  <a:extLst>
                    <a:ext uri="{9D8B030D-6E8A-4147-A177-3AD203B41FA5}">
                      <a16:colId xmlns:a16="http://schemas.microsoft.com/office/drawing/2014/main" val="308499"/>
                    </a:ext>
                  </a:extLst>
                </a:gridCol>
                <a:gridCol w="1562792">
                  <a:extLst>
                    <a:ext uri="{9D8B030D-6E8A-4147-A177-3AD203B41FA5}">
                      <a16:colId xmlns:a16="http://schemas.microsoft.com/office/drawing/2014/main" val="3312434971"/>
                    </a:ext>
                  </a:extLst>
                </a:gridCol>
              </a:tblGrid>
              <a:tr h="6170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Критерий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MySQL </a:t>
                      </a:r>
                      <a:endParaRPr lang="en" b="1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Oracle </a:t>
                      </a:r>
                      <a:endParaRPr lang="en" b="1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PostgreSQL </a:t>
                      </a:r>
                      <a:endParaRPr lang="en" b="1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Microsoft SQL Server </a:t>
                      </a:r>
                      <a:endParaRPr lang="en" b="1" dirty="0"/>
                    </a:p>
                    <a:p>
                      <a:pPr algn="ctr"/>
                      <a:endParaRPr lang="ru-R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232041"/>
                  </a:ext>
                </a:extLst>
              </a:tr>
              <a:tr h="512102"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263832"/>
                  </a:ext>
                </a:extLst>
              </a:tr>
              <a:tr h="512102"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485344"/>
                  </a:ext>
                </a:extLst>
              </a:tr>
              <a:tr h="512102"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755799"/>
                  </a:ext>
                </a:extLst>
              </a:tr>
              <a:tr h="512102"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/>
                        <a:t>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32626"/>
                  </a:ext>
                </a:extLst>
              </a:tr>
            </a:tbl>
          </a:graphicData>
        </a:graphic>
      </p:graphicFrame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CCB927E-5259-DE2B-1507-407A803B1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9422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4896C-DBBB-D642-8175-33CA0C4BB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69"/>
            <a:ext cx="10515600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базы данных</a:t>
            </a:r>
            <a:endParaRPr lang="ru-RU" sz="3400" b="1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70C1AF-8F7D-2128-1DB6-A753675C7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233" y="1501832"/>
            <a:ext cx="8429106" cy="4816632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1DE686-30EF-7F90-23C6-6304D8B8C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9663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54896C-DBBB-D642-8175-33CA0C4BB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26" y="242899"/>
            <a:ext cx="10515600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Схема функции обновления рейтинга (вызывается триггерами)</a:t>
            </a:r>
            <a:endParaRPr lang="ru-RU" sz="34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00F922-CE75-FB62-E3D8-9EA67CF0F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674" y="1501832"/>
            <a:ext cx="5187374" cy="511326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0B8139D-1403-6C1D-DFC0-CF60B5FA6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208" y="1501832"/>
            <a:ext cx="5275398" cy="4736425"/>
          </a:xfrm>
          <a:prstGeom prst="rect">
            <a:avLst/>
          </a:prstGeom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C28297FC-4BEE-AFE7-989A-500BAA0E8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8653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F0F8BB-5AAF-5C48-BEE5-45A98F95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23808"/>
            <a:ext cx="10716491" cy="1325563"/>
          </a:xfrm>
        </p:spPr>
        <p:txBody>
          <a:bodyPr>
            <a:normAutofit/>
          </a:bodyPr>
          <a:lstStyle/>
          <a:p>
            <a:r>
              <a:rPr lang="ru-RU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 приложения и средства реализации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9118D3-6D47-2848-92F0-1D171450E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642" y="3801221"/>
            <a:ext cx="7383088" cy="2139226"/>
          </a:xfrm>
        </p:spPr>
        <p:txBody>
          <a:bodyPr>
            <a:no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Язык программирования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C#;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Среда разработки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Studio;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Фреймворк для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разработки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ASP.NET Core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Фреймворк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представления</a:t>
            </a: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ASP.NET Core MVC.</a:t>
            </a:r>
          </a:p>
          <a:p>
            <a:endParaRPr lang="ru-RU" sz="1600" dirty="0">
              <a:effectLst/>
            </a:endParaRPr>
          </a:p>
          <a:p>
            <a:pPr marL="0" indent="0">
              <a:buNone/>
            </a:pP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F4DE00-E66D-14D9-70A5-B22D918E1E7E}"/>
              </a:ext>
            </a:extLst>
          </p:cNvPr>
          <p:cNvSpPr txBox="1"/>
          <p:nvPr/>
        </p:nvSpPr>
        <p:spPr>
          <a:xfrm>
            <a:off x="838198" y="1549371"/>
            <a:ext cx="99849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За основу архитектуры раз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работанн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ого </a:t>
            </a:r>
            <a:r>
              <a:rPr lang="e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приложения была взята модель </a:t>
            </a:r>
            <a:r>
              <a:rPr lang="en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MVC (MODEL, VIEW, CONTROLLER)</a:t>
            </a:r>
            <a:r>
              <a:rPr lang="ru-RU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F4618E-1ED5-003F-41D5-853CCD5C6260}"/>
              </a:ext>
            </a:extLst>
          </p:cNvPr>
          <p:cNvSpPr txBox="1"/>
          <p:nvPr/>
        </p:nvSpPr>
        <p:spPr>
          <a:xfrm>
            <a:off x="838198" y="3179808"/>
            <a:ext cx="3836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Средства реализации ПО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E92CB9A-B925-0935-7644-D93B6745C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D8C69-F713-DC46-8E9A-58A97DF6516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026021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1285</TotalTime>
  <Words>590</Words>
  <Application>Microsoft Macintosh PowerPoint</Application>
  <PresentationFormat>Широкоэкранный</PresentationFormat>
  <Paragraphs>151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Тема Office</vt:lpstr>
      <vt:lpstr>Создание информационной системы для футбольного симулятора</vt:lpstr>
      <vt:lpstr>Цель и задачи </vt:lpstr>
      <vt:lpstr>Анализ существующих решений</vt:lpstr>
      <vt:lpstr>ER-диаграмма в нотации Чена</vt:lpstr>
      <vt:lpstr>Категории пользователя</vt:lpstr>
      <vt:lpstr>Выбор реляционной СУБД</vt:lpstr>
      <vt:lpstr>Диаграмма базы данных</vt:lpstr>
      <vt:lpstr>Схема функции обновления рейтинга (вызывается триггерами)</vt:lpstr>
      <vt:lpstr>Архитектура приложения и средства реализации</vt:lpstr>
      <vt:lpstr>Демонстрация работы Web-приложения  (изменение состава)</vt:lpstr>
      <vt:lpstr>Демонстрация работы Web-приложения  (поиск футболистов)</vt:lpstr>
      <vt:lpstr>Исследовательская часть</vt:lpstr>
      <vt:lpstr>Заключение</vt:lpstr>
      <vt:lpstr>Направление дальнейшего развития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Методы распознавания объектов на изображениях с применением машинного зрения  </dc:title>
  <dc:creator>Kirill Kovalets</dc:creator>
  <cp:lastModifiedBy>Kirill Kovalets</cp:lastModifiedBy>
  <cp:revision>15</cp:revision>
  <dcterms:created xsi:type="dcterms:W3CDTF">2022-01-29T11:10:53Z</dcterms:created>
  <dcterms:modified xsi:type="dcterms:W3CDTF">2022-09-14T21:04:07Z</dcterms:modified>
</cp:coreProperties>
</file>

<file path=docProps/thumbnail.jpeg>
</file>